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emf" ContentType="image/x-emf"/>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3"/>
  </p:sldMasterIdLst>
  <p:notesMasterIdLst>
    <p:notesMasterId r:id="rId5"/>
  </p:notesMasterIdLst>
  <p:handoutMasterIdLst>
    <p:handoutMasterId r:id="rId29"/>
  </p:handoutMasterIdLst>
  <p:sldIdLst>
    <p:sldId id="1869" r:id="rId4"/>
    <p:sldId id="1872" r:id="rId6"/>
    <p:sldId id="1870" r:id="rId7"/>
    <p:sldId id="1887" r:id="rId8"/>
    <p:sldId id="1871" r:id="rId9"/>
    <p:sldId id="1873" r:id="rId10"/>
    <p:sldId id="1874" r:id="rId11"/>
    <p:sldId id="1875" r:id="rId12"/>
    <p:sldId id="1876" r:id="rId13"/>
    <p:sldId id="1888" r:id="rId14"/>
    <p:sldId id="1877" r:id="rId15"/>
    <p:sldId id="1889" r:id="rId16"/>
    <p:sldId id="1891" r:id="rId17"/>
    <p:sldId id="1892" r:id="rId18"/>
    <p:sldId id="1890" r:id="rId19"/>
    <p:sldId id="1880" r:id="rId20"/>
    <p:sldId id="1878" r:id="rId21"/>
    <p:sldId id="1881" r:id="rId22"/>
    <p:sldId id="1882" r:id="rId23"/>
    <p:sldId id="1883" r:id="rId24"/>
    <p:sldId id="1886" r:id="rId25"/>
    <p:sldId id="1893" r:id="rId26"/>
    <p:sldId id="1879" r:id="rId27"/>
    <p:sldId id="1855" r:id="rId28"/>
  </p:sldIdLst>
  <p:sldSz cx="12192000" cy="6858000"/>
  <p:notesSz cx="6858000" cy="9144000"/>
  <p:defaultText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ark template" id="{888AB95E-1B7E-4E95-8F39-C5D0E8372BC2}">
          <p14:sldIdLst>
            <p14:sldId id="1869"/>
            <p14:sldId id="1872"/>
            <p14:sldId id="1870"/>
            <p14:sldId id="1887"/>
            <p14:sldId id="1871"/>
            <p14:sldId id="1873"/>
            <p14:sldId id="1874"/>
            <p14:sldId id="1875"/>
            <p14:sldId id="1876"/>
            <p14:sldId id="1888"/>
            <p14:sldId id="1877"/>
            <p14:sldId id="1889"/>
            <p14:sldId id="1891"/>
            <p14:sldId id="1892"/>
            <p14:sldId id="1890"/>
            <p14:sldId id="1880"/>
            <p14:sldId id="1878"/>
            <p14:sldId id="1881"/>
            <p14:sldId id="1882"/>
            <p14:sldId id="1883"/>
            <p14:sldId id="1886"/>
            <p14:sldId id="1893"/>
            <p14:sldId id="1879"/>
            <p14:sldId id="185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7BDA"/>
    <a:srgbClr val="0078D4"/>
    <a:srgbClr val="E6E6E6"/>
    <a:srgbClr val="2F2F2F"/>
    <a:srgbClr val="F2F2F2"/>
    <a:srgbClr val="D2D2D2"/>
    <a:srgbClr val="5C2D91"/>
    <a:srgbClr val="00BCF2"/>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8" autoAdjust="0"/>
    <p:restoredTop sz="92133" autoAdjust="0"/>
  </p:normalViewPr>
  <p:slideViewPr>
    <p:cSldViewPr snapToGrid="0">
      <p:cViewPr varScale="1">
        <p:scale>
          <a:sx n="88" d="100"/>
          <a:sy n="88" d="100"/>
        </p:scale>
        <p:origin x="288" y="6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4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customXml" Target="../customXml/item3.xml"/><Relationship Id="rId35" Type="http://schemas.openxmlformats.org/officeDocument/2006/relationships/customXml" Target="../customXml/item2.xml"/><Relationship Id="rId34" Type="http://schemas.openxmlformats.org/officeDocument/2006/relationships/customXml" Target="../customXml/item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anose="020B0502040204020203" pitchFamily="34" charset="0"/>
              </a:rPr>
            </a:fld>
            <a:endParaRPr lang="en-US" dirty="0">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780" defTabSz="914400" eaLnBrk="0" hangingPunct="0"/>
            <a:r>
              <a:rPr lang="en-US" sz="400"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fld>
            <a:endParaRPr lang="en-US" dirty="0">
              <a:latin typeface="Segoe UI" panose="020B0502040204020203" pitchFamily="34" charset="0"/>
            </a:endParaRPr>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386CE63F-9E7F-4C04-9D0D-FCA25A8E9E86}" type="datetime8">
              <a:rPr lang="en-US" smtClean="0"/>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fld>
            <a:endParaRPr lang="en-US" dirty="0"/>
          </a:p>
        </p:txBody>
      </p:sp>
    </p:spTree>
  </p:cSld>
  <p:clrMap bg1="lt1" tx1="dk1" bg2="lt2" tx2="dk2" accent1="accent1" accent2="accent2" accent3="accent3" accent4="accent4" accent5="accent5" accent6="accent6" hlink="hlink" folHlink="folHlink"/>
  <p:hf/>
  <p:notesStyle>
    <a:lvl1pPr marL="0" algn="l" defTabSz="914400" rtl="0" eaLnBrk="1" latinLnBrk="0" hangingPunct="1">
      <a:lnSpc>
        <a:spcPct val="90000"/>
      </a:lnSpc>
      <a:spcAft>
        <a:spcPts val="335"/>
      </a:spcAft>
      <a:defRPr sz="880" kern="1200">
        <a:solidFill>
          <a:schemeClr val="tx1"/>
        </a:solidFill>
        <a:latin typeface="Segoe UI Light" panose="020B0502040204020203" pitchFamily="34" charset="0"/>
        <a:ea typeface="+mn-ea"/>
        <a:cs typeface="+mn-cs"/>
      </a:defRPr>
    </a:lvl1pPr>
    <a:lvl2pPr marL="212725" indent="-10604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2pPr>
    <a:lvl3pPr marL="328295" indent="-11493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3pPr>
    <a:lvl4pPr marL="482600" indent="-14668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4pPr>
    <a:lvl5pPr marL="615315" indent="-11493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5pPr>
    <a:lvl6pPr marL="2286000" algn="l" defTabSz="914400" rtl="0" eaLnBrk="1" latinLnBrk="0" hangingPunct="1">
      <a:defRPr sz="1175" kern="1200">
        <a:solidFill>
          <a:schemeClr val="tx1"/>
        </a:solidFill>
        <a:latin typeface="+mn-lt"/>
        <a:ea typeface="+mn-ea"/>
        <a:cs typeface="+mn-cs"/>
      </a:defRPr>
    </a:lvl6pPr>
    <a:lvl7pPr marL="2743200" algn="l" defTabSz="914400" rtl="0" eaLnBrk="1" latinLnBrk="0" hangingPunct="1">
      <a:defRPr sz="1175" kern="1200">
        <a:solidFill>
          <a:schemeClr val="tx1"/>
        </a:solidFill>
        <a:latin typeface="+mn-lt"/>
        <a:ea typeface="+mn-ea"/>
        <a:cs typeface="+mn-cs"/>
      </a:defRPr>
    </a:lvl7pPr>
    <a:lvl8pPr marL="3200400" algn="l" defTabSz="914400" rtl="0" eaLnBrk="1" latinLnBrk="0" hangingPunct="1">
      <a:defRPr sz="1175" kern="1200">
        <a:solidFill>
          <a:schemeClr val="tx1"/>
        </a:solidFill>
        <a:latin typeface="+mn-lt"/>
        <a:ea typeface="+mn-ea"/>
        <a:cs typeface="+mn-cs"/>
      </a:defRPr>
    </a:lvl8pPr>
    <a:lvl9pPr marL="3657600" algn="l" defTabSz="914400" rtl="0" eaLnBrk="1" latinLnBrk="0" hangingPunct="1">
      <a:defRPr sz="11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2072DC8-D49D-432C-9D46-A7718B5F5490}"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801BB6DB-292D-4F55-8FEB-A2186E983E2E}"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p:cNvPicPr>
            <a:picLocks noChangeAspect="1"/>
          </p:cNvPicPr>
          <p:nvPr userDrawn="1"/>
        </p:nvPicPr>
        <p:blipFill rotWithShape="1">
          <a:blip r:embed="rId2"/>
          <a:srcRect l="51535" t="20885" r="1924" b="7746"/>
          <a:stretch>
            <a:fillRect/>
          </a:stretch>
        </p:blipFill>
        <p:spPr>
          <a:xfrm>
            <a:off x="0" y="0"/>
            <a:ext cx="12192000" cy="6858000"/>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4" name="Picture 3"/>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endParaRPr lang="en-US" dirty="0"/>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Click to 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738" t="-1894" r="8816" b="10381"/>
          <a:stretch>
            <a:fillRect/>
          </a:stretch>
        </p:blipFill>
        <p:spPr>
          <a:xfrm>
            <a:off x="1" y="604414"/>
            <a:ext cx="12192000" cy="6253586"/>
          </a:xfrm>
          <a:prstGeom prst="rect">
            <a:avLst/>
          </a:prstGeom>
        </p:spPr>
      </p:pic>
      <p:pic>
        <p:nvPicPr>
          <p:cNvPr id="4" name="Picture 3"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85216" y="3011827"/>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endParaRPr lang="en-US" dirty="0"/>
          </a:p>
        </p:txBody>
      </p:sp>
      <p:sp>
        <p:nvSpPr>
          <p:cNvPr id="9" name="Text Placeholder 4"/>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endParaRPr lang="en-US" dirty="0"/>
          </a:p>
        </p:txBody>
      </p:sp>
      <p:pic>
        <p:nvPicPr>
          <p:cNvPr id="12" name="Picture 11"/>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85216" y="3011819"/>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endParaRPr lang="en-US" dirty="0"/>
          </a:p>
        </p:txBody>
      </p:sp>
      <p:sp>
        <p:nvSpPr>
          <p:cNvPr id="8" name="Text Placeholder 4"/>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Video</a:t>
            </a:r>
            <a:endParaRPr lang="en-US" dirty="0"/>
          </a:p>
        </p:txBody>
      </p:sp>
      <p:pic>
        <p:nvPicPr>
          <p:cNvPr id="4" name="Picture 3"/>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Section title</a:t>
            </a:r>
            <a:endParaRPr lang="en-US" dirty="0"/>
          </a:p>
        </p:txBody>
      </p:sp>
      <p:pic>
        <p:nvPicPr>
          <p:cNvPr id="5" name="Picture 4"/>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endParaRPr lang="en-US" dirty="0"/>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sp>
        <p:nvSpPr>
          <p:cNvPr id="4"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Click to add copy</a:t>
            </a:r>
            <a:endParaRPr lang="en-US" dirty="0"/>
          </a:p>
        </p:txBody>
      </p:sp>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0" y="6017392"/>
            <a:ext cx="12192000" cy="25799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pic>
        <p:nvPicPr>
          <p:cNvPr id="7" name="Picture 6"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pic>
        <p:nvPicPr>
          <p:cNvPr id="5" name="Picture 4"/>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p:cNvPicPr>
            <a:picLocks noChangeAspect="1"/>
          </p:cNvPicPr>
          <p:nvPr userDrawn="1"/>
        </p:nvPicPr>
        <p:blipFill rotWithShape="1">
          <a:blip r:embed="rId2"/>
          <a:srcRect l="25163" t="-6474" r="8596" b="10240"/>
          <a:stretch>
            <a:fillRect/>
          </a:stretch>
        </p:blipFill>
        <p:spPr>
          <a:xfrm>
            <a:off x="533400" y="729314"/>
            <a:ext cx="12192000" cy="6496986"/>
          </a:xfrm>
          <a:prstGeom prst="rect">
            <a:avLst/>
          </a:prstGeom>
        </p:spPr>
      </p:pic>
      <p:pic>
        <p:nvPicPr>
          <p:cNvPr id="5" name="Picture 4"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endParaRPr lang="en-US" dirty="0"/>
          </a:p>
        </p:txBody>
      </p:sp>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52143" t="22177" r="2188" b="7791"/>
          <a:stretch>
            <a:fillRect/>
          </a:stretch>
        </p:blipFill>
        <p:spPr>
          <a:xfrm>
            <a:off x="0" y="0"/>
            <a:ext cx="12192000" cy="6857999"/>
          </a:xfrm>
          <a:prstGeom prst="rect">
            <a:avLst/>
          </a:prstGeom>
        </p:spPr>
      </p:pic>
    </p:spTree>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endParaRPr lang="en-US" dirty="0"/>
          </a:p>
        </p:txBody>
      </p:sp>
      <p:pic>
        <p:nvPicPr>
          <p:cNvPr id="8" name="Picture 7"/>
          <p:cNvPicPr>
            <a:picLocks noChangeAspect="1"/>
          </p:cNvPicPr>
          <p:nvPr userDrawn="1"/>
        </p:nvPicPr>
        <p:blipFill rotWithShape="1">
          <a:blip r:embed="rId2"/>
          <a:srcRect l="25667" r="8654" b="9964"/>
          <a:stretch>
            <a:fillRect/>
          </a:stretch>
        </p:blipFill>
        <p:spPr>
          <a:xfrm>
            <a:off x="-1" y="727289"/>
            <a:ext cx="12192001"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0" y="6017392"/>
            <a:ext cx="12192000" cy="257996"/>
          </a:xfrm>
          <a:prstGeom prst="rect">
            <a:avLst/>
          </a:prstGeom>
        </p:spPr>
      </p:pic>
      <p:sp>
        <p:nvSpPr>
          <p:cNvPr id="6"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endParaRPr lang="en-US" dirty="0"/>
          </a:p>
        </p:txBody>
      </p:sp>
      <p:sp>
        <p:nvSpPr>
          <p:cNvPr id="7"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endParaRPr lang="en-US" dirty="0"/>
          </a:p>
        </p:txBody>
      </p:sp>
      <p:pic>
        <p:nvPicPr>
          <p:cNvPr id="8" name="Picture 7"/>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endParaRPr lang="en-US" dirty="0"/>
          </a:p>
        </p:txBody>
      </p:sp>
      <p:pic>
        <p:nvPicPr>
          <p:cNvPr id="6" name="Picture 5"/>
          <p:cNvPicPr>
            <a:picLocks noChangeAspect="1"/>
          </p:cNvPicPr>
          <p:nvPr userDrawn="1"/>
        </p:nvPicPr>
        <p:blipFill rotWithShape="1">
          <a:blip r:embed="rId2"/>
          <a:srcRect l="25667" r="8654" b="9964"/>
          <a:stretch>
            <a:fillRect/>
          </a:stretch>
        </p:blipFill>
        <p:spPr>
          <a:xfrm>
            <a:off x="-1" y="727289"/>
            <a:ext cx="12192001"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
        <p:nvSpPr>
          <p:cNvPr id="6" name="Rectangle 5"/>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pic>
        <p:nvPicPr>
          <p:cNvPr id="7" name="Picture 6" descr="A picture containing meter&#10;&#10;Description automatically generated"/>
          <p:cNvPicPr>
            <a:picLocks noChangeAspect="1"/>
          </p:cNvPicPr>
          <p:nvPr userDrawn="1"/>
        </p:nvPicPr>
        <p:blipFill rotWithShape="1">
          <a:blip r:embed="rId2"/>
          <a:srcRect l="25738" t="-1894" r="8816" b="10381"/>
          <a:stretch>
            <a:fillRect/>
          </a:stretch>
        </p:blipFill>
        <p:spPr>
          <a:xfrm>
            <a:off x="1" y="604414"/>
            <a:ext cx="12192000" cy="6253586"/>
          </a:xfrm>
          <a:prstGeom prst="rect">
            <a:avLst/>
          </a:prstGeom>
        </p:spPr>
      </p:pic>
      <p:pic>
        <p:nvPicPr>
          <p:cNvPr id="8" name="Picture 7"/>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4" name="Picture 3"/>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4" name="Picture 3"/>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Tree>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endParaRPr lang="en-US" dirty="0"/>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pic>
        <p:nvPicPr>
          <p:cNvPr id="7" name="Picture 6"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85216" y="2985450"/>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Demo title</a:t>
            </a:r>
            <a:endParaRPr lang="en-US" dirty="0"/>
          </a:p>
        </p:txBody>
      </p:sp>
      <p:sp>
        <p:nvSpPr>
          <p:cNvPr id="7" name="Text Placeholder 4"/>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endParaRPr lang="en-US" dirty="0"/>
          </a:p>
        </p:txBody>
      </p:sp>
      <p:pic>
        <p:nvPicPr>
          <p:cNvPr id="5" name="Picture 4"/>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endParaRPr lang="en-US" dirty="0"/>
          </a:p>
        </p:txBody>
      </p:sp>
      <p:pic>
        <p:nvPicPr>
          <p:cNvPr id="6" name="Picture 5"/>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endParaRPr lang="en-US" dirty="0"/>
          </a:p>
        </p:txBody>
      </p:sp>
      <p:pic>
        <p:nvPicPr>
          <p:cNvPr id="5" name="Picture 4"/>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85216" y="2533527"/>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endParaRPr lang="en-US" dirty="0"/>
          </a:p>
        </p:txBody>
      </p:sp>
      <p:sp>
        <p:nvSpPr>
          <p:cNvPr id="8" name="Text Placeholder 4"/>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Video</a:t>
            </a:r>
            <a:endParaRPr lang="en-US" dirty="0"/>
          </a:p>
        </p:txBody>
      </p:sp>
      <p:pic>
        <p:nvPicPr>
          <p:cNvPr id="4" name="Picture 3"/>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Section title</a:t>
            </a:r>
            <a:endParaRPr lang="en-US" dirty="0"/>
          </a:p>
        </p:txBody>
      </p:sp>
      <p:pic>
        <p:nvPicPr>
          <p:cNvPr id="5" name="Picture 4"/>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endParaRPr lang="en-US" dirty="0"/>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endParaRPr lang="en-US" dirty="0"/>
          </a:p>
        </p:txBody>
      </p:sp>
      <p:pic>
        <p:nvPicPr>
          <p:cNvPr id="8" name="Picture 7"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Click to add copy</a:t>
            </a:r>
            <a:endParaRPr lang="en-US" dirty="0"/>
          </a:p>
        </p:txBody>
      </p:sp>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6" name="Picture 5"/>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6" name="Picture 5"/>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
        <p:nvSpPr>
          <p:cNvPr id="6" name="Rectangle 5"/>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9.emf"/><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2" Type="http://schemas.openxmlformats.org/officeDocument/2006/relationships/theme" Target="../theme/theme2.xml"/><Relationship Id="rId31" Type="http://schemas.openxmlformats.org/officeDocument/2006/relationships/image" Target="../media/image9.emf"/><Relationship Id="rId30" Type="http://schemas.openxmlformats.org/officeDocument/2006/relationships/slideLayout" Target="../slideLayouts/slideLayout62.xml"/><Relationship Id="rId3" Type="http://schemas.openxmlformats.org/officeDocument/2006/relationships/slideLayout" Target="../slideLayouts/slideLayout35.xml"/><Relationship Id="rId29" Type="http://schemas.openxmlformats.org/officeDocument/2006/relationships/slideLayout" Target="../slideLayouts/slideLayout61.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a:picLocks noChangeAspect="1"/>
          </p:cNvPicPr>
          <p:nvPr userDrawn="1"/>
        </p:nvPicPr>
        <p:blipFill rotWithShape="1">
          <a:blip r:embed="rId33"/>
          <a:srcRect l="762"/>
          <a:stretch>
            <a:fillRect/>
          </a:stretch>
        </p:blipFill>
        <p:spPr>
          <a:xfrm rot="5400000">
            <a:off x="9455831" y="2843773"/>
            <a:ext cx="6858000" cy="11704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ransition spd="slow">
    <p:push dir="u"/>
  </p:transition>
  <p:hf sldNum="0" hdr="0" ftr="0" dt="0"/>
  <p:txStyles>
    <p:titleStyle>
      <a:lvl1pPr algn="l" defTabSz="932815"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a:picLocks noChangeAspect="1"/>
          </p:cNvPicPr>
          <p:nvPr userDrawn="1"/>
        </p:nvPicPr>
        <p:blipFill rotWithShape="1">
          <a:blip r:embed="rId31"/>
          <a:srcRect l="762"/>
          <a:stretch>
            <a:fillRect/>
          </a:stretch>
        </p:blipFill>
        <p:spPr>
          <a:xfrm rot="5400000">
            <a:off x="9455831" y="2843773"/>
            <a:ext cx="6858000" cy="1170455"/>
          </a:xfrm>
          <a:prstGeom prst="rect">
            <a:avLst/>
          </a:prstGeom>
        </p:spPr>
      </p:pic>
    </p:spTree>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transition spd="slow">
    <p:push dir="u"/>
  </p:transition>
  <p:hf sldNum="0" hdr="0" ftr="0" dt="0"/>
  <p:txStyles>
    <p:titleStyle>
      <a:lvl1pPr algn="l" defTabSz="932815"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4.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hyperlink" Target="https://code.visualstudio.com/"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1.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373948"/>
            <a:ext cx="10118634" cy="1107996"/>
          </a:xfrm>
        </p:spPr>
        <p:txBody>
          <a:bodyPr/>
          <a:lstStyle/>
          <a:p>
            <a:r>
              <a:rPr lang="en-US" dirty="0" smtClean="0"/>
              <a:t>How to be an MLSA and Introduction to Web Development</a:t>
            </a:r>
            <a:endParaRPr lang="en-US" dirty="0"/>
          </a:p>
        </p:txBody>
      </p:sp>
      <p:sp>
        <p:nvSpPr>
          <p:cNvPr id="5" name="Text Placeholder 4"/>
          <p:cNvSpPr>
            <a:spLocks noGrp="1"/>
          </p:cNvSpPr>
          <p:nvPr>
            <p:ph type="body" sz="quarter" idx="12"/>
          </p:nvPr>
        </p:nvSpPr>
        <p:spPr>
          <a:xfrm>
            <a:off x="269964" y="4547252"/>
            <a:ext cx="4258492" cy="615315"/>
          </a:xfrm>
        </p:spPr>
        <p:txBody>
          <a:bodyPr/>
          <a:lstStyle/>
          <a:p>
            <a:r>
              <a:rPr lang="en-US" dirty="0" smtClean="0"/>
              <a:t>BY:</a:t>
            </a:r>
            <a:endParaRPr lang="en-US" dirty="0" smtClean="0"/>
          </a:p>
          <a:p>
            <a:r>
              <a:rPr lang="en-IN" altLang="en-US" dirty="0" smtClean="0"/>
              <a:t>Mandadri Rohith</a:t>
            </a:r>
            <a:r>
              <a:rPr lang="en-US" dirty="0" smtClean="0"/>
              <a:t> (Alpha Ambassador) </a:t>
            </a:r>
            <a:endParaRPr lang="en-US" dirty="0"/>
          </a:p>
        </p:txBody>
      </p:sp>
      <p:sp>
        <p:nvSpPr>
          <p:cNvPr id="3" name="TextBox 2"/>
          <p:cNvSpPr txBox="1"/>
          <p:nvPr/>
        </p:nvSpPr>
        <p:spPr>
          <a:xfrm flipH="1">
            <a:off x="2952204" y="3052933"/>
            <a:ext cx="6174377" cy="307777"/>
          </a:xfrm>
          <a:prstGeom prst="rect">
            <a:avLst/>
          </a:prstGeom>
          <a:noFill/>
        </p:spPr>
        <p:txBody>
          <a:bodyPr wrap="square" lIns="0" tIns="0" rIns="0" bIns="0" rtlCol="0">
            <a:spAutoFit/>
          </a:bodyPr>
          <a:lstStyle/>
          <a:p>
            <a:pPr algn="l"/>
            <a:r>
              <a:rPr lang="en-US" sz="2000" b="1" dirty="0">
                <a:solidFill>
                  <a:srgbClr val="037BDA"/>
                </a:solidFill>
              </a:rPr>
              <a:t> </a:t>
            </a:r>
            <a:r>
              <a:rPr lang="en-US" sz="2000" b="1" dirty="0" smtClean="0">
                <a:solidFill>
                  <a:srgbClr val="037BDA"/>
                </a:solidFill>
              </a:rPr>
              <a:t>                           </a:t>
            </a:r>
            <a:r>
              <a:rPr lang="en-US" sz="2000" dirty="0" smtClean="0">
                <a:gradFill>
                  <a:gsLst>
                    <a:gs pos="2917">
                      <a:schemeClr val="tx1"/>
                    </a:gs>
                    <a:gs pos="30000">
                      <a:schemeClr val="tx1"/>
                    </a:gs>
                  </a:gsLst>
                  <a:lin ang="5400000" scaled="0"/>
                </a:gradFill>
              </a:rPr>
              <a:t> </a:t>
            </a:r>
            <a:endParaRPr lang="en-IN" sz="2000" b="1" dirty="0" err="1" smtClean="0">
              <a:gradFill>
                <a:gsLst>
                  <a:gs pos="2917">
                    <a:schemeClr val="tx1"/>
                  </a:gs>
                  <a:gs pos="30000">
                    <a:schemeClr val="tx1"/>
                  </a:gs>
                </a:gsLst>
                <a:lin ang="5400000" scaled="0"/>
              </a:gradFill>
            </a:endParaRPr>
          </a:p>
        </p:txBody>
      </p:sp>
      <p:pic>
        <p:nvPicPr>
          <p:cNvPr id="6" name="Picture 5" descr="Screenshot 2025-03-15 222039"/>
          <p:cNvPicPr>
            <a:picLocks noChangeAspect="1"/>
          </p:cNvPicPr>
          <p:nvPr/>
        </p:nvPicPr>
        <p:blipFill>
          <a:blip r:embed="rId1"/>
          <a:stretch>
            <a:fillRect/>
          </a:stretch>
        </p:blipFill>
        <p:spPr>
          <a:xfrm>
            <a:off x="584200" y="2695575"/>
            <a:ext cx="2827020" cy="2053590"/>
          </a:xfrm>
          <a:prstGeom prst="rect">
            <a:avLst/>
          </a:prstGeom>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ring for delivery boy in allahabad for zomato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Hiring for delivery boy in allahabad for zomato - Home | Facebook"/>
          <p:cNvSpPr>
            <a:spLocks noChangeAspect="1" noChangeArrowheads="1"/>
          </p:cNvSpPr>
          <p:nvPr/>
        </p:nvSpPr>
        <p:spPr bwMode="auto">
          <a:xfrm>
            <a:off x="307975" y="7937"/>
            <a:ext cx="4708162" cy="39805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57211" y="7937"/>
            <a:ext cx="2646698" cy="3039291"/>
          </a:xfrm>
          <a:prstGeom prst="rect">
            <a:avLst/>
          </a:prstGeom>
        </p:spPr>
      </p:pic>
      <p:pic>
        <p:nvPicPr>
          <p:cNvPr id="9" name="Picture 8" descr="Learning at Work Week: LinkedIn | Technology Enhanced Learn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5" y="3412650"/>
            <a:ext cx="3796694" cy="1761353"/>
          </a:xfrm>
          <a:prstGeom prst="rect">
            <a:avLst/>
          </a:prstGeom>
        </p:spPr>
      </p:pic>
      <p:pic>
        <p:nvPicPr>
          <p:cNvPr id="10" name="Picture 9" descr="Virteacon: April 20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731" y="349797"/>
            <a:ext cx="3506108" cy="2629581"/>
          </a:xfrm>
          <a:prstGeom prst="rect">
            <a:avLst/>
          </a:prstGeom>
        </p:spPr>
      </p:pic>
      <p:pic>
        <p:nvPicPr>
          <p:cNvPr id="11" name="Picture 10" descr="Myntra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591" y="3321237"/>
            <a:ext cx="5143333" cy="1944178"/>
          </a:xfrm>
          <a:prstGeom prst="rect">
            <a:avLst/>
          </a:prstGeom>
        </p:spPr>
      </p:pic>
      <p:pic>
        <p:nvPicPr>
          <p:cNvPr id="13" name="Picture 12" descr="Amazon | Amazing numbers from Amazon from the 2012 holiday s… | Flick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75" y="1012973"/>
            <a:ext cx="3828720" cy="1394641"/>
          </a:xfrm>
          <a:prstGeom prst="rect">
            <a:avLst/>
          </a:prstGeom>
        </p:spPr>
      </p:pic>
      <p:pic>
        <p:nvPicPr>
          <p:cNvPr id="14" name="Picture 13" descr="Imperial College London website page logo on laptop displa… | Flick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7973" y="3236590"/>
            <a:ext cx="3038475" cy="2028825"/>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193073"/>
            <a:ext cx="11018520" cy="2412968"/>
          </a:xfrm>
        </p:spPr>
        <p:txBody>
          <a:bodyPr/>
          <a:lstStyle/>
          <a:p>
            <a:pPr marL="0" indent="0" fontAlgn="base">
              <a:buNone/>
            </a:pPr>
            <a:r>
              <a:rPr lang="en-US" b="1" dirty="0"/>
              <a:t>Web Development can be classified into two ways:</a:t>
            </a:r>
            <a:endParaRPr lang="en-US" dirty="0"/>
          </a:p>
          <a:p>
            <a:pPr marL="514350" indent="-514350" fontAlgn="base">
              <a:buFont typeface="+mj-lt"/>
              <a:buAutoNum type="arabicPeriod"/>
            </a:pPr>
            <a:r>
              <a:rPr lang="en-US" dirty="0"/>
              <a:t>Frontend </a:t>
            </a:r>
            <a:r>
              <a:rPr lang="en-US" dirty="0" smtClean="0"/>
              <a:t>Development- This list includes HTML, CSS and JavaScript.</a:t>
            </a:r>
            <a:endParaRPr lang="en-US" dirty="0"/>
          </a:p>
          <a:p>
            <a:pPr marL="514350" indent="-514350" fontAlgn="base">
              <a:buFont typeface="+mj-lt"/>
              <a:buAutoNum type="arabicPeriod"/>
            </a:pPr>
            <a:r>
              <a:rPr lang="en-US" dirty="0"/>
              <a:t>Backend </a:t>
            </a:r>
            <a:r>
              <a:rPr lang="en-US" dirty="0" smtClean="0"/>
              <a:t>Development-</a:t>
            </a:r>
            <a:r>
              <a:rPr lang="en-US" dirty="0"/>
              <a:t>The list of back end frameworks are: Express, Django, Rails, Laravel, Spring, etc.</a:t>
            </a:r>
            <a:endParaRPr lang="en-US" dirty="0"/>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558" y="3848100"/>
            <a:ext cx="8368937" cy="3009900"/>
          </a:xfrm>
          <a:prstGeom prst="rect">
            <a:avLst/>
          </a:prstGeom>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HTML</a:t>
            </a:r>
            <a:endParaRPr lang="en-IN" dirty="0"/>
          </a:p>
        </p:txBody>
      </p:sp>
      <p:sp>
        <p:nvSpPr>
          <p:cNvPr id="3" name="Text Placeholder 2"/>
          <p:cNvSpPr>
            <a:spLocks noGrp="1"/>
          </p:cNvSpPr>
          <p:nvPr>
            <p:ph type="body" sz="quarter" idx="10"/>
          </p:nvPr>
        </p:nvSpPr>
        <p:spPr>
          <a:xfrm>
            <a:off x="584200" y="1435497"/>
            <a:ext cx="9848669" cy="3791807"/>
          </a:xfrm>
        </p:spPr>
        <p:txBody>
          <a:bodyPr/>
          <a:lstStyle/>
          <a:p>
            <a:pPr marL="0" indent="0">
              <a:buNone/>
            </a:pPr>
            <a:r>
              <a:rPr lang="en-US" dirty="0"/>
              <a:t>HTML stands for Hyper Text Markup </a:t>
            </a:r>
            <a:r>
              <a:rPr lang="en-US" dirty="0" smtClean="0"/>
              <a:t>Language. It is </a:t>
            </a:r>
            <a:r>
              <a:rPr lang="en-US" dirty="0"/>
              <a:t>the standard markup language for creating Web </a:t>
            </a:r>
            <a:r>
              <a:rPr lang="en-US" dirty="0" smtClean="0"/>
              <a:t>pages. It describes </a:t>
            </a:r>
            <a:r>
              <a:rPr lang="en-US" dirty="0"/>
              <a:t>the </a:t>
            </a:r>
            <a:r>
              <a:rPr lang="en-US" b="1" u="sng" dirty="0"/>
              <a:t>structure</a:t>
            </a:r>
            <a:r>
              <a:rPr lang="en-US" dirty="0"/>
              <a:t> of a Web </a:t>
            </a:r>
            <a:r>
              <a:rPr lang="en-US" dirty="0" smtClean="0"/>
              <a:t>page.</a:t>
            </a:r>
            <a:endParaRPr lang="en-US" dirty="0"/>
          </a:p>
          <a:p>
            <a:pPr marL="0" indent="0">
              <a:buNone/>
            </a:pPr>
            <a:r>
              <a:rPr lang="en-US" dirty="0"/>
              <a:t>HTML consists of a series of </a:t>
            </a:r>
            <a:r>
              <a:rPr lang="en-US" dirty="0" smtClean="0"/>
              <a:t>elements. Its elements </a:t>
            </a:r>
            <a:r>
              <a:rPr lang="en-US" dirty="0"/>
              <a:t>tell the browser </a:t>
            </a:r>
            <a:r>
              <a:rPr lang="en-US" b="1" u="sng" dirty="0"/>
              <a:t>how to display </a:t>
            </a:r>
            <a:r>
              <a:rPr lang="en-US" dirty="0"/>
              <a:t>the </a:t>
            </a:r>
            <a:r>
              <a:rPr lang="en-US" dirty="0" smtClean="0"/>
              <a:t>content.</a:t>
            </a:r>
            <a:endParaRPr lang="en-US" dirty="0"/>
          </a:p>
          <a:p>
            <a:pPr marL="0" indent="0">
              <a:buNone/>
            </a:pPr>
            <a:r>
              <a:rPr lang="en-US" dirty="0"/>
              <a:t>HTML elements label pieces of content such as "this is a heading", "this is a paragraph", "this is a link", etc.</a:t>
            </a:r>
            <a:endParaRPr lang="en-US" dirty="0"/>
          </a:p>
          <a:p>
            <a:endParaRPr lang="en-IN" dirty="0"/>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CSS </a:t>
            </a:r>
            <a:endParaRPr lang="en-IN" dirty="0"/>
          </a:p>
        </p:txBody>
      </p:sp>
      <p:sp>
        <p:nvSpPr>
          <p:cNvPr id="3" name="Text Placeholder 2"/>
          <p:cNvSpPr>
            <a:spLocks noGrp="1"/>
          </p:cNvSpPr>
          <p:nvPr>
            <p:ph type="body" sz="quarter" idx="10"/>
          </p:nvPr>
        </p:nvSpPr>
        <p:spPr>
          <a:xfrm>
            <a:off x="584200" y="1435497"/>
            <a:ext cx="11018520" cy="2843855"/>
          </a:xfrm>
        </p:spPr>
        <p:txBody>
          <a:bodyPr/>
          <a:lstStyle/>
          <a:p>
            <a:pPr marL="0" indent="0">
              <a:buNone/>
            </a:pPr>
            <a:r>
              <a:rPr lang="en-US" dirty="0"/>
              <a:t>CSS stands for Cascading Style </a:t>
            </a:r>
            <a:r>
              <a:rPr lang="en-US" dirty="0" smtClean="0"/>
              <a:t>Sheets.</a:t>
            </a:r>
            <a:endParaRPr lang="en-US" dirty="0"/>
          </a:p>
          <a:p>
            <a:pPr marL="0" indent="0">
              <a:buNone/>
            </a:pPr>
            <a:r>
              <a:rPr lang="en-US" dirty="0"/>
              <a:t>CSS describes </a:t>
            </a:r>
            <a:r>
              <a:rPr lang="en-US" b="1" u="sng" dirty="0"/>
              <a:t>how HTML elements</a:t>
            </a:r>
            <a:r>
              <a:rPr lang="en-US" dirty="0"/>
              <a:t> are to be displayed on </a:t>
            </a:r>
            <a:r>
              <a:rPr lang="en-US" dirty="0" smtClean="0"/>
              <a:t>screen. CSS </a:t>
            </a:r>
            <a:r>
              <a:rPr lang="en-US" dirty="0"/>
              <a:t>saves a lot of work. It can control the layout of multiple web pages all at </a:t>
            </a:r>
            <a:r>
              <a:rPr lang="en-US" dirty="0" smtClean="0"/>
              <a:t>once.</a:t>
            </a:r>
            <a:endParaRPr lang="en-US" dirty="0"/>
          </a:p>
          <a:p>
            <a:pPr marL="0" indent="0">
              <a:buNone/>
            </a:pPr>
            <a:r>
              <a:rPr lang="en-US" dirty="0"/>
              <a:t>External stylesheets are stored in CSS </a:t>
            </a:r>
            <a:r>
              <a:rPr lang="en-US" dirty="0" smtClean="0"/>
              <a:t>files.</a:t>
            </a:r>
            <a:endParaRPr lang="en-US" dirty="0"/>
          </a:p>
          <a:p>
            <a:endParaRPr lang="en-IN" dirty="0"/>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JavaScript</a:t>
            </a:r>
            <a:endParaRPr lang="en-IN" dirty="0"/>
          </a:p>
        </p:txBody>
      </p:sp>
      <p:sp>
        <p:nvSpPr>
          <p:cNvPr id="3" name="Text Placeholder 2"/>
          <p:cNvSpPr>
            <a:spLocks noGrp="1"/>
          </p:cNvSpPr>
          <p:nvPr>
            <p:ph type="body" sz="quarter" idx="10"/>
          </p:nvPr>
        </p:nvSpPr>
        <p:spPr>
          <a:xfrm>
            <a:off x="584200" y="1435497"/>
            <a:ext cx="11018520" cy="2930033"/>
          </a:xfrm>
        </p:spPr>
        <p:txBody>
          <a:bodyPr/>
          <a:lstStyle/>
          <a:p>
            <a:r>
              <a:rPr lang="en-US" b="1" dirty="0"/>
              <a:t>JavaScript</a:t>
            </a:r>
            <a:r>
              <a:rPr lang="en-US" dirty="0"/>
              <a:t> to program the behavior of web </a:t>
            </a:r>
            <a:r>
              <a:rPr lang="en-US" dirty="0" smtClean="0"/>
              <a:t>pages.</a:t>
            </a:r>
            <a:endParaRPr lang="en-US" dirty="0" smtClean="0"/>
          </a:p>
          <a:p>
            <a:r>
              <a:rPr lang="en-US" b="1" dirty="0"/>
              <a:t>You don't have to get or download JavaScript.</a:t>
            </a:r>
            <a:endParaRPr lang="en-US" b="1" dirty="0"/>
          </a:p>
          <a:p>
            <a:r>
              <a:rPr lang="en-US" b="1" dirty="0"/>
              <a:t>JavaScript is already running in your browser on your computer, on your tablet, and on your smart-phone.</a:t>
            </a:r>
            <a:endParaRPr lang="en-US" b="1" dirty="0"/>
          </a:p>
          <a:p>
            <a:r>
              <a:rPr lang="en-US" b="1" dirty="0"/>
              <a:t>JavaScript is free to use for everyone.</a:t>
            </a:r>
            <a:endParaRPr lang="en-US" b="1" dirty="0"/>
          </a:p>
          <a:p>
            <a:endParaRPr lang="en-IN" dirty="0"/>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1154" y="1115241"/>
            <a:ext cx="9265920" cy="4266656"/>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b="1" dirty="0" smtClean="0"/>
              <a:t>		Introduction </a:t>
            </a:r>
            <a:r>
              <a:rPr lang="en-US" b="1" dirty="0"/>
              <a:t>to Visual Studio Code</a:t>
            </a:r>
            <a:br>
              <a:rPr lang="en-US" b="1" dirty="0"/>
            </a:b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8136" y="1704533"/>
            <a:ext cx="7950926" cy="4188823"/>
          </a:xfrm>
          <a:prstGeom prst="rect">
            <a:avLst/>
          </a:prstGeom>
        </p:spPr>
      </p:pic>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3447098"/>
          </a:xfrm>
        </p:spPr>
        <p:txBody>
          <a:bodyPr/>
          <a:lstStyle/>
          <a:p>
            <a:pPr marL="0" indent="0">
              <a:buNone/>
            </a:pPr>
            <a:r>
              <a:rPr lang="en-US" dirty="0"/>
              <a:t>Visual Studio Code is an open source, lightweight, and full-featured text editor that supports a multitude of extensions for all kinds of developers. If you are getting started in the larger world of web development, Visual Studio Code can be a valuable tool. Features such as build scripts, environments, debugging, and more, combined with its role of powerful text editor, are of particular value to new developers. Visual Studio Code handles all this in one environment without the traditionally heavy integrated development environment (IDE).</a:t>
            </a:r>
            <a:endParaRPr lang="en-IN" dirty="0"/>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b="1" dirty="0" smtClean="0"/>
              <a:t>			Install Visual </a:t>
            </a:r>
            <a:r>
              <a:rPr lang="en-US" b="1" dirty="0"/>
              <a:t>Studio Code</a:t>
            </a:r>
            <a:br>
              <a:rPr lang="en-US" b="1" dirty="0"/>
            </a:br>
            <a:endParaRPr lang="en-IN" dirty="0"/>
          </a:p>
        </p:txBody>
      </p:sp>
      <p:sp>
        <p:nvSpPr>
          <p:cNvPr id="3" name="Text Placeholder 2"/>
          <p:cNvSpPr>
            <a:spLocks noGrp="1"/>
          </p:cNvSpPr>
          <p:nvPr>
            <p:ph type="body" sz="quarter" idx="10"/>
          </p:nvPr>
        </p:nvSpPr>
        <p:spPr>
          <a:xfrm>
            <a:off x="584200" y="2020389"/>
            <a:ext cx="11018520" cy="3143794"/>
          </a:xfrm>
        </p:spPr>
        <p:txBody>
          <a:bodyPr/>
          <a:lstStyle/>
          <a:p>
            <a:pPr>
              <a:buFont typeface="Wingdings" panose="05000000000000000000" pitchFamily="2" charset="2"/>
              <a:buChar char="Ø"/>
            </a:pPr>
            <a:r>
              <a:rPr lang="en-US" dirty="0"/>
              <a:t>Browse to </a:t>
            </a:r>
            <a:r>
              <a:rPr lang="en-US" dirty="0">
                <a:hlinkClick r:id="rId1"/>
              </a:rPr>
              <a:t>https://code.visualstudio.com</a:t>
            </a:r>
            <a:r>
              <a:rPr lang="en-US" dirty="0"/>
              <a:t> and select the stable build for your </a:t>
            </a:r>
            <a:r>
              <a:rPr lang="en-US" dirty="0" smtClean="0"/>
              <a:t>platform.</a:t>
            </a:r>
            <a:endParaRPr lang="en-US" dirty="0" smtClean="0"/>
          </a:p>
          <a:p>
            <a:pPr>
              <a:buFont typeface="Wingdings" panose="05000000000000000000" pitchFamily="2" charset="2"/>
              <a:buChar char="Ø"/>
            </a:pPr>
            <a:r>
              <a:rPr lang="en-US" dirty="0"/>
              <a:t>During installation, be sure to check out the options presented and select any opt-in features you'd like. These options are mostly for convenience and personal preference, so you can accept the defaults to simplify your installation.</a:t>
            </a:r>
            <a:endParaRPr lang="en-IN" dirty="0"/>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2777" y="609598"/>
            <a:ext cx="9840686" cy="5216435"/>
          </a:xfrm>
          <a:prstGeom prst="rect">
            <a:avLst/>
          </a:prstGeom>
        </p:spPr>
      </p:pic>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a:t>
            </a:r>
            <a:r>
              <a:rPr lang="en-US" dirty="0"/>
              <a:t>is Microsoft </a:t>
            </a:r>
            <a:r>
              <a:rPr lang="en-US" dirty="0" smtClean="0"/>
              <a:t>Learn Student Program?</a:t>
            </a:r>
            <a:endParaRPr lang="en-IN" dirty="0"/>
          </a:p>
        </p:txBody>
      </p:sp>
      <p:sp>
        <p:nvSpPr>
          <p:cNvPr id="3" name="Text Placeholder 2"/>
          <p:cNvSpPr>
            <a:spLocks noGrp="1"/>
          </p:cNvSpPr>
          <p:nvPr>
            <p:ph type="body" sz="quarter" idx="10"/>
          </p:nvPr>
        </p:nvSpPr>
        <p:spPr>
          <a:xfrm>
            <a:off x="584200" y="1288869"/>
            <a:ext cx="11018520" cy="3735977"/>
          </a:xfrm>
        </p:spPr>
        <p:txBody>
          <a:bodyPr/>
          <a:lstStyle/>
          <a:p>
            <a:pPr marL="0" indent="0">
              <a:buNone/>
            </a:pPr>
            <a:r>
              <a:rPr lang="en-US" dirty="0"/>
              <a:t>The Microsoft Learn Student Ambassadors is a program to sponsor students majoring in disciplines related to technology. The MSP program enhances students' employability by offering training in skills not usually taught in academia, including knowledge of Microsoft technologies.</a:t>
            </a:r>
            <a:endParaRPr lang="en-US" dirty="0"/>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7257" y="3226526"/>
            <a:ext cx="3714896" cy="3017520"/>
          </a:xfrm>
          <a:prstGeom prst="rect">
            <a:avLst/>
          </a:prstGeom>
        </p:spPr>
      </p:pic>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1811383"/>
            <a:ext cx="8329314" cy="553998"/>
          </a:xfrm>
        </p:spPr>
        <p:txBody>
          <a:bodyPr/>
          <a:lstStyle/>
          <a:p>
            <a:r>
              <a:rPr lang="en-US" dirty="0" smtClean="0"/>
              <a:t>			Let’s take a quick tour</a:t>
            </a:r>
            <a:endParaRPr lang="en-IN" dirty="0"/>
          </a:p>
        </p:txBody>
      </p:sp>
      <p:pic>
        <p:nvPicPr>
          <p:cNvPr id="4" name="Picture 3" descr="123 Let's Go Imaginary Text · Free Stock Photo"/>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05348" y="2621280"/>
            <a:ext cx="3918857" cy="2943498"/>
          </a:xfrm>
          <a:prstGeom prst="rect">
            <a:avLst/>
          </a:prstGeom>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b="1" dirty="0" smtClean="0"/>
              <a:t>		Build </a:t>
            </a:r>
            <a:r>
              <a:rPr lang="en-US" b="1" dirty="0"/>
              <a:t>and preview a basic web app</a:t>
            </a:r>
            <a:br>
              <a:rPr lang="en-US" b="1" dirty="0"/>
            </a:br>
            <a:endParaRPr lang="en-IN" dirty="0"/>
          </a:p>
        </p:txBody>
      </p:sp>
      <p:sp>
        <p:nvSpPr>
          <p:cNvPr id="3" name="Text Placeholder 2"/>
          <p:cNvSpPr>
            <a:spLocks noGrp="1"/>
          </p:cNvSpPr>
          <p:nvPr>
            <p:ph type="body" sz="quarter" idx="10"/>
          </p:nvPr>
        </p:nvSpPr>
        <p:spPr>
          <a:xfrm>
            <a:off x="584200" y="1435497"/>
            <a:ext cx="11018520" cy="947952"/>
          </a:xfrm>
        </p:spPr>
        <p:txBody>
          <a:bodyPr/>
          <a:lstStyle/>
          <a:p>
            <a:pPr marL="0" indent="0">
              <a:buNone/>
            </a:pPr>
            <a:r>
              <a:rPr lang="en-IN" b="1" dirty="0"/>
              <a:t>First test: Hello World</a:t>
            </a:r>
            <a:endParaRPr lang="en-IN" b="1" dirty="0"/>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57765" y="2543493"/>
            <a:ext cx="7569589" cy="3365673"/>
          </a:xfrm>
          <a:prstGeom prst="rect">
            <a:avLst/>
          </a:prstGeom>
        </p:spPr>
      </p:pic>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Sign Up Form</a:t>
            </a:r>
            <a:endParaRPr lang="en-IN"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511" t="13684" r="5021" b="12588"/>
          <a:stretch>
            <a:fillRect/>
          </a:stretch>
        </p:blipFill>
        <p:spPr>
          <a:xfrm>
            <a:off x="1045029" y="1463040"/>
            <a:ext cx="9300754" cy="4171406"/>
          </a:xfrm>
          <a:prstGeom prst="rect">
            <a:avLst/>
          </a:prstGeom>
        </p:spPr>
      </p:pic>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1131" y="631370"/>
            <a:ext cx="4680423" cy="553998"/>
          </a:xfrm>
        </p:spPr>
        <p:txBody>
          <a:bodyPr/>
          <a:lstStyle/>
          <a:p>
            <a:r>
              <a:rPr lang="en-US" dirty="0" smtClean="0"/>
              <a:t>Any Questions?</a:t>
            </a:r>
            <a:endParaRPr lang="en-IN" dirty="0"/>
          </a:p>
        </p:txBody>
      </p:sp>
      <p:pic>
        <p:nvPicPr>
          <p:cNvPr id="4" name="Picture 3" descr="Life of an Educator - Dr. Justin Tarte: Top 10 questions to ask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56707" y="2192383"/>
            <a:ext cx="4275909" cy="4016829"/>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9144000" cy="997196"/>
          </a:xfrm>
        </p:spPr>
        <p:txBody>
          <a:bodyPr/>
          <a:lstStyle/>
          <a:p>
            <a:r>
              <a:rPr lang="en-US" dirty="0"/>
              <a:t>Thank You for</a:t>
            </a:r>
            <a:br>
              <a:rPr lang="en-US" dirty="0"/>
            </a:br>
            <a:r>
              <a:rPr lang="en-US" dirty="0"/>
              <a:t>attending the session!</a:t>
            </a:r>
            <a:endParaRPr lang="en-US" dirty="0"/>
          </a:p>
        </p:txBody>
      </p:sp>
      <p:sp>
        <p:nvSpPr>
          <p:cNvPr id="2" name="TextBox 1"/>
          <p:cNvSpPr txBox="1"/>
          <p:nvPr/>
        </p:nvSpPr>
        <p:spPr>
          <a:xfrm>
            <a:off x="444137" y="6139543"/>
            <a:ext cx="7367451"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FEEDBACK FORM: https://forms.office.com/r/hmTJE3ZDwd</a:t>
            </a:r>
            <a:endParaRPr lang="en-IN" sz="2000" dirty="0" err="1"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41623" y="478971"/>
            <a:ext cx="2778034" cy="2473235"/>
          </a:xfrm>
          <a:prstGeom prst="rect">
            <a:avLst/>
          </a:prstGeom>
        </p:spPr>
      </p:pic>
      <p:sp>
        <p:nvSpPr>
          <p:cNvPr id="5" name="TextBox 4"/>
          <p:cNvSpPr txBox="1"/>
          <p:nvPr/>
        </p:nvSpPr>
        <p:spPr>
          <a:xfrm flipH="1">
            <a:off x="7437185" y="3089417"/>
            <a:ext cx="3143729" cy="307777"/>
          </a:xfrm>
          <a:prstGeom prst="rect">
            <a:avLst/>
          </a:prstGeom>
          <a:noFill/>
        </p:spPr>
        <p:txBody>
          <a:bodyPr wrap="square" lIns="0" tIns="0" rIns="0" bIns="0" rtlCol="0">
            <a:spAutoFit/>
          </a:bodyPr>
          <a:lstStyle/>
          <a:p>
            <a:pPr algn="l"/>
            <a:r>
              <a:rPr lang="en-US" sz="2000" dirty="0" smtClean="0">
                <a:gradFill>
                  <a:gsLst>
                    <a:gs pos="2917">
                      <a:schemeClr val="tx1"/>
                    </a:gs>
                    <a:gs pos="30000">
                      <a:schemeClr val="tx1"/>
                    </a:gs>
                  </a:gsLst>
                  <a:lin ang="5400000" scaled="0"/>
                </a:gradFill>
              </a:rPr>
              <a:t>QR code for feedback form</a:t>
            </a:r>
            <a:endParaRPr lang="en-IN" sz="2000" dirty="0" err="1" smtClean="0">
              <a:gradFill>
                <a:gsLst>
                  <a:gs pos="2917">
                    <a:schemeClr val="tx1"/>
                  </a:gs>
                  <a:gs pos="30000">
                    <a:schemeClr val="tx1"/>
                  </a:gs>
                </a:gsLst>
                <a:lin ang="5400000" scaled="0"/>
              </a:gradFil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How do I apply for MLSA?</a:t>
            </a:r>
            <a:endParaRPr lang="en-IN" dirty="0"/>
          </a:p>
        </p:txBody>
      </p:sp>
      <p:sp>
        <p:nvSpPr>
          <p:cNvPr id="3" name="Text Placeholder 2"/>
          <p:cNvSpPr>
            <a:spLocks noGrp="1"/>
          </p:cNvSpPr>
          <p:nvPr>
            <p:ph type="body" sz="quarter" idx="10"/>
          </p:nvPr>
        </p:nvSpPr>
        <p:spPr>
          <a:xfrm>
            <a:off x="584200" y="1828800"/>
            <a:ext cx="11018520" cy="3791807"/>
          </a:xfrm>
        </p:spPr>
        <p:txBody>
          <a:bodyPr/>
          <a:lstStyle/>
          <a:p>
            <a:pPr>
              <a:buFont typeface="Wingdings" panose="05000000000000000000" pitchFamily="2" charset="2"/>
              <a:buChar char="Ø"/>
            </a:pPr>
            <a:r>
              <a:rPr lang="en-US" dirty="0"/>
              <a:t>Visit their official </a:t>
            </a:r>
            <a:r>
              <a:rPr lang="en-US" dirty="0" smtClean="0"/>
              <a:t>website- https</a:t>
            </a:r>
            <a:r>
              <a:rPr lang="en-US" dirty="0"/>
              <a:t>://studentambassadors.microsoft.com/, click on 'Apply Now' and Sign up.</a:t>
            </a:r>
            <a:endParaRPr lang="en-US" dirty="0"/>
          </a:p>
          <a:p>
            <a:pPr>
              <a:buFont typeface="Wingdings" panose="05000000000000000000" pitchFamily="2" charset="2"/>
              <a:buChar char="Ø"/>
            </a:pPr>
            <a:r>
              <a:rPr lang="en-US" dirty="0"/>
              <a:t>Application form consists of basic information, written sample, technology skills, resume and a </a:t>
            </a:r>
            <a:r>
              <a:rPr lang="en-US" b="1" dirty="0"/>
              <a:t>short video introduction</a:t>
            </a:r>
            <a:r>
              <a:rPr lang="en-US" dirty="0"/>
              <a:t>.</a:t>
            </a:r>
            <a:endParaRPr lang="en-US" dirty="0"/>
          </a:p>
          <a:p>
            <a:pPr>
              <a:buFont typeface="Wingdings" panose="05000000000000000000" pitchFamily="2" charset="2"/>
              <a:buChar char="Ø"/>
            </a:pPr>
            <a:r>
              <a:rPr lang="en-US" dirty="0"/>
              <a:t>Make a video explaining your passion for technology and why you want to join the program</a:t>
            </a:r>
            <a:r>
              <a:rPr lang="en-US" dirty="0" smtClean="0"/>
              <a:t>.</a:t>
            </a:r>
            <a:endParaRPr lang="en-US" dirty="0"/>
          </a:p>
          <a:p>
            <a:pPr>
              <a:buFont typeface="Wingdings" panose="05000000000000000000" pitchFamily="2" charset="2"/>
              <a:buChar char="Ø"/>
            </a:pPr>
            <a:r>
              <a:rPr lang="en-US" dirty="0"/>
              <a:t>Fill the form and submit.</a:t>
            </a:r>
            <a:endParaRPr lang="en-US" dirty="0"/>
          </a:p>
          <a:p>
            <a:endParaRPr lang="en-IN"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es.cloudinary.com/practicaldev/image/fetch/s--nxu0E5AF--/c_limit%2Cf_auto%2Cfl_progressive%2Cq_auto%2Cw_880/https:/dev-to-uploads.s3.amazonaws.com/uploads/articles/kofj7i2s1z9vz4c7b5er.png"/>
          <p:cNvPicPr>
            <a:picLocks noChangeAspect="1" noChangeArrowheads="1"/>
          </p:cNvPicPr>
          <p:nvPr/>
        </p:nvPicPr>
        <p:blipFill rotWithShape="1">
          <a:blip r:embed="rId1">
            <a:extLst>
              <a:ext uri="{28A0092B-C50C-407E-A947-70E740481C1C}">
                <a14:useLocalDpi xmlns:a14="http://schemas.microsoft.com/office/drawing/2010/main" val="0"/>
              </a:ext>
            </a:extLst>
          </a:blip>
          <a:srcRect l="3650" t="15035" r="4713" b="31712"/>
          <a:stretch>
            <a:fillRect/>
          </a:stretch>
        </p:blipFill>
        <p:spPr bwMode="auto">
          <a:xfrm>
            <a:off x="1680754" y="487680"/>
            <a:ext cx="7680960" cy="5782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IN" dirty="0" smtClean="0"/>
              <a:t>				MILESTONES</a:t>
            </a:r>
            <a:br>
              <a:rPr lang="en-IN" dirty="0"/>
            </a:br>
            <a:endParaRPr lang="en-IN" dirty="0"/>
          </a:p>
        </p:txBody>
      </p:sp>
      <p:sp>
        <p:nvSpPr>
          <p:cNvPr id="3" name="Text Placeholder 2"/>
          <p:cNvSpPr>
            <a:spLocks noGrp="1"/>
          </p:cNvSpPr>
          <p:nvPr>
            <p:ph type="body" sz="quarter" idx="10"/>
          </p:nvPr>
        </p:nvSpPr>
        <p:spPr>
          <a:xfrm>
            <a:off x="584200" y="1435497"/>
            <a:ext cx="11018520" cy="2930033"/>
          </a:xfrm>
        </p:spPr>
        <p:txBody>
          <a:bodyPr/>
          <a:lstStyle/>
          <a:p>
            <a:pPr marL="0" indent="0">
              <a:buNone/>
            </a:pPr>
            <a:r>
              <a:rPr lang="en-US" dirty="0"/>
              <a:t>Once you are selected for the program, you can achieve the following milestones. Each milestone has it own benefits</a:t>
            </a:r>
            <a:r>
              <a:rPr lang="en-US" dirty="0" smtClean="0"/>
              <a:t>.</a:t>
            </a:r>
            <a:endParaRPr lang="en-US" dirty="0" smtClean="0"/>
          </a:p>
          <a:p>
            <a:pPr marL="0" indent="0">
              <a:buNone/>
            </a:pPr>
            <a:endParaRPr lang="en-US" dirty="0" smtClean="0"/>
          </a:p>
          <a:p>
            <a:pPr>
              <a:buFont typeface="Wingdings" panose="05000000000000000000" pitchFamily="2" charset="2"/>
              <a:buChar char="Ø"/>
            </a:pPr>
            <a:r>
              <a:rPr lang="en-IN" b="1" dirty="0" smtClean="0"/>
              <a:t>Alpha</a:t>
            </a:r>
            <a:endParaRPr lang="en-IN" b="1" dirty="0" smtClean="0"/>
          </a:p>
          <a:p>
            <a:pPr>
              <a:buFont typeface="Wingdings" panose="05000000000000000000" pitchFamily="2" charset="2"/>
              <a:buChar char="Ø"/>
            </a:pPr>
            <a:r>
              <a:rPr lang="en-IN" b="1" dirty="0"/>
              <a:t>Beta </a:t>
            </a:r>
            <a:endParaRPr lang="en-IN" b="1" dirty="0" smtClean="0"/>
          </a:p>
          <a:p>
            <a:pPr>
              <a:buFont typeface="Wingdings" panose="05000000000000000000" pitchFamily="2" charset="2"/>
              <a:buChar char="Ø"/>
            </a:pPr>
            <a:r>
              <a:rPr lang="en-IN" b="1" dirty="0"/>
              <a:t>Gold</a:t>
            </a:r>
            <a:endParaRPr lang="en-IN" dirty="0"/>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937" y="457200"/>
            <a:ext cx="10857846" cy="553998"/>
          </a:xfrm>
        </p:spPr>
        <p:txBody>
          <a:bodyPr/>
          <a:lstStyle/>
          <a:p>
            <a:r>
              <a:rPr lang="en-US" dirty="0" smtClean="0"/>
              <a:t>				LEAGUES</a:t>
            </a:r>
            <a:endParaRPr lang="en-IN" dirty="0"/>
          </a:p>
        </p:txBody>
      </p:sp>
      <p:sp>
        <p:nvSpPr>
          <p:cNvPr id="3" name="Text Placeholder 2"/>
          <p:cNvSpPr>
            <a:spLocks noGrp="1"/>
          </p:cNvSpPr>
          <p:nvPr>
            <p:ph type="body" sz="quarter" idx="10"/>
          </p:nvPr>
        </p:nvSpPr>
        <p:spPr>
          <a:xfrm>
            <a:off x="584200" y="1435497"/>
            <a:ext cx="11018520" cy="4912114"/>
          </a:xfrm>
        </p:spPr>
        <p:txBody>
          <a:bodyPr/>
          <a:lstStyle/>
          <a:p>
            <a:pPr marL="0" indent="0">
              <a:buNone/>
            </a:pPr>
            <a:r>
              <a:rPr lang="en-US" dirty="0"/>
              <a:t>Leagues are designed to allow you to engage in topics you are passionate about while enabling you to develop skills, share knowledge with your communities and get professional mentorship</a:t>
            </a:r>
            <a:r>
              <a:rPr lang="en-US" dirty="0" smtClean="0"/>
              <a:t>.</a:t>
            </a:r>
            <a:endParaRPr lang="en-US" dirty="0" smtClean="0"/>
          </a:p>
          <a:p>
            <a:pPr marL="0" indent="0">
              <a:buNone/>
            </a:pPr>
            <a:endParaRPr lang="en-US" b="1" dirty="0" smtClean="0"/>
          </a:p>
          <a:p>
            <a:pPr marL="0" indent="0">
              <a:buNone/>
            </a:pPr>
            <a:r>
              <a:rPr lang="en-US" b="1" dirty="0" smtClean="0"/>
              <a:t>Technical Leagues:</a:t>
            </a:r>
            <a:endParaRPr lang="en-US" dirty="0"/>
          </a:p>
          <a:p>
            <a:pPr>
              <a:buFont typeface="Wingdings" panose="05000000000000000000" pitchFamily="2" charset="2"/>
              <a:buChar char="Ø"/>
            </a:pPr>
            <a:r>
              <a:rPr lang="en-US" dirty="0"/>
              <a:t>AI and Machine Learning</a:t>
            </a:r>
            <a:endParaRPr lang="en-US" dirty="0"/>
          </a:p>
          <a:p>
            <a:pPr>
              <a:buFont typeface="Wingdings" panose="05000000000000000000" pitchFamily="2" charset="2"/>
              <a:buChar char="Ø"/>
            </a:pPr>
            <a:r>
              <a:rPr lang="en-US" dirty="0"/>
              <a:t>Data </a:t>
            </a:r>
            <a:r>
              <a:rPr lang="en-US" dirty="0" smtClean="0"/>
              <a:t>Analytics</a:t>
            </a:r>
            <a:endParaRPr lang="en-US" dirty="0"/>
          </a:p>
          <a:p>
            <a:pPr>
              <a:buFont typeface="Wingdings" panose="05000000000000000000" pitchFamily="2" charset="2"/>
              <a:buChar char="Ø"/>
            </a:pPr>
            <a:r>
              <a:rPr lang="en-US" dirty="0" smtClean="0"/>
              <a:t>Internet </a:t>
            </a:r>
            <a:r>
              <a:rPr lang="en-US" dirty="0"/>
              <a:t>of Things</a:t>
            </a:r>
            <a:endParaRPr lang="en-US" dirty="0"/>
          </a:p>
          <a:p>
            <a:pPr>
              <a:buFont typeface="Wingdings" panose="05000000000000000000" pitchFamily="2" charset="2"/>
              <a:buChar char="Ø"/>
            </a:pPr>
            <a:r>
              <a:rPr lang="en-US" dirty="0"/>
              <a:t>Mobile </a:t>
            </a:r>
            <a:r>
              <a:rPr lang="en-US" dirty="0" smtClean="0"/>
              <a:t>and Web </a:t>
            </a:r>
            <a:r>
              <a:rPr lang="en-US" dirty="0"/>
              <a:t>Development</a:t>
            </a:r>
            <a:endParaRPr lang="en-US" dirty="0"/>
          </a:p>
          <a:p>
            <a:pPr marL="0" indent="0">
              <a:buNone/>
            </a:pPr>
            <a:endParaRPr lang="en-IN" dirty="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3533275"/>
          </a:xfrm>
        </p:spPr>
        <p:txBody>
          <a:bodyPr/>
          <a:lstStyle/>
          <a:p>
            <a:pPr marL="0" indent="0">
              <a:buNone/>
            </a:pPr>
            <a:r>
              <a:rPr lang="en-US" b="1" dirty="0"/>
              <a:t>Social Impact </a:t>
            </a:r>
            <a:r>
              <a:rPr lang="en-US" b="1" dirty="0" smtClean="0"/>
              <a:t>Leagues:</a:t>
            </a:r>
            <a:endParaRPr lang="en-US" b="1" dirty="0" smtClean="0"/>
          </a:p>
          <a:p>
            <a:pPr marL="0" indent="0">
              <a:buNone/>
            </a:pPr>
            <a:endParaRPr lang="en-US" dirty="0"/>
          </a:p>
          <a:p>
            <a:pPr>
              <a:buFont typeface="Wingdings" panose="05000000000000000000" pitchFamily="2" charset="2"/>
              <a:buChar char="Ø"/>
            </a:pPr>
            <a:r>
              <a:rPr lang="en-US" dirty="0"/>
              <a:t>Digital Accessibility</a:t>
            </a:r>
            <a:endParaRPr lang="en-US" dirty="0"/>
          </a:p>
          <a:p>
            <a:pPr>
              <a:buFont typeface="Wingdings" panose="05000000000000000000" pitchFamily="2" charset="2"/>
              <a:buChar char="Ø"/>
            </a:pPr>
            <a:r>
              <a:rPr lang="en-US" dirty="0"/>
              <a:t>Education</a:t>
            </a:r>
            <a:endParaRPr lang="en-US" dirty="0"/>
          </a:p>
          <a:p>
            <a:pPr>
              <a:buFont typeface="Wingdings" panose="05000000000000000000" pitchFamily="2" charset="2"/>
              <a:buChar char="Ø"/>
            </a:pPr>
            <a:r>
              <a:rPr lang="en-US" dirty="0"/>
              <a:t>Green Tech</a:t>
            </a:r>
            <a:endParaRPr lang="en-US" dirty="0"/>
          </a:p>
          <a:p>
            <a:pPr>
              <a:buFont typeface="Wingdings" panose="05000000000000000000" pitchFamily="2" charset="2"/>
              <a:buChar char="Ø"/>
            </a:pPr>
            <a:r>
              <a:rPr lang="en-US" dirty="0"/>
              <a:t>Healthcare</a:t>
            </a:r>
            <a:endParaRPr lang="en-US" dirty="0"/>
          </a:p>
          <a:p>
            <a:endParaRPr lang="en-IN" dirty="0"/>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PERKS OF MLSA</a:t>
            </a:r>
            <a:endParaRPr lang="en-IN" dirty="0"/>
          </a:p>
        </p:txBody>
      </p:sp>
      <p:sp>
        <p:nvSpPr>
          <p:cNvPr id="3" name="Text Placeholder 2"/>
          <p:cNvSpPr>
            <a:spLocks noGrp="1"/>
          </p:cNvSpPr>
          <p:nvPr>
            <p:ph type="body" sz="quarter" idx="10"/>
          </p:nvPr>
        </p:nvSpPr>
        <p:spPr>
          <a:xfrm>
            <a:off x="584200" y="1435497"/>
            <a:ext cx="7227389" cy="5170646"/>
          </a:xfrm>
        </p:spPr>
        <p:txBody>
          <a:bodyPr/>
          <a:lstStyle/>
          <a:p>
            <a:pPr>
              <a:buFont typeface="Wingdings" panose="05000000000000000000" pitchFamily="2" charset="2"/>
              <a:buChar char="Ø"/>
            </a:pPr>
            <a:r>
              <a:rPr lang="en-IN" dirty="0"/>
              <a:t>Microsoft swags and goodies</a:t>
            </a:r>
            <a:endParaRPr lang="en-IN" dirty="0"/>
          </a:p>
          <a:p>
            <a:pPr>
              <a:buFont typeface="Wingdings" panose="05000000000000000000" pitchFamily="2" charset="2"/>
              <a:buChar char="Ø"/>
            </a:pPr>
            <a:r>
              <a:rPr lang="en-IN" dirty="0"/>
              <a:t>USD150 monthly Azure credits</a:t>
            </a:r>
            <a:endParaRPr lang="en-IN" dirty="0"/>
          </a:p>
          <a:p>
            <a:pPr>
              <a:buFont typeface="Wingdings" panose="05000000000000000000" pitchFamily="2" charset="2"/>
              <a:buChar char="Ø"/>
            </a:pPr>
            <a:r>
              <a:rPr lang="en-IN" dirty="0"/>
              <a:t>Office 365, Visual Studio Enterprise, Techsmith Snagit and Camtasia </a:t>
            </a:r>
            <a:r>
              <a:rPr lang="en-IN" dirty="0" err="1" smtClean="0"/>
              <a:t>softwares</a:t>
            </a:r>
            <a:r>
              <a:rPr lang="en-IN" dirty="0" smtClean="0"/>
              <a:t> </a:t>
            </a:r>
            <a:r>
              <a:rPr lang="en-IN" dirty="0"/>
              <a:t>for free.</a:t>
            </a:r>
            <a:endParaRPr lang="en-IN" dirty="0"/>
          </a:p>
          <a:p>
            <a:pPr>
              <a:buFont typeface="Wingdings" panose="05000000000000000000" pitchFamily="2" charset="2"/>
              <a:buChar char="Ø"/>
            </a:pPr>
            <a:r>
              <a:rPr lang="en-IN" dirty="0"/>
              <a:t>MTC certification exam vouchers and LinkedIn learning free for 6 months.</a:t>
            </a:r>
            <a:endParaRPr lang="en-IN" dirty="0"/>
          </a:p>
          <a:p>
            <a:pPr>
              <a:buFont typeface="Wingdings" panose="05000000000000000000" pitchFamily="2" charset="2"/>
              <a:buChar char="Ø"/>
            </a:pPr>
            <a:r>
              <a:rPr lang="en-IN" dirty="0"/>
              <a:t>Mentorship and networking with Microsoft professionals.</a:t>
            </a:r>
            <a:br>
              <a:rPr lang="en-IN" dirty="0"/>
            </a:br>
            <a:r>
              <a:rPr lang="en-IN" b="1" dirty="0"/>
              <a:t>and much more !</a:t>
            </a:r>
            <a:endParaRPr lang="en-IN" dirty="0"/>
          </a:p>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22260" y="820607"/>
            <a:ext cx="4027850" cy="38508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Introduction to Web Development</a:t>
            </a:r>
            <a:endParaRPr lang="en-IN" dirty="0"/>
          </a:p>
        </p:txBody>
      </p:sp>
      <p:sp>
        <p:nvSpPr>
          <p:cNvPr id="3" name="Text Placeholder 2"/>
          <p:cNvSpPr>
            <a:spLocks noGrp="1"/>
          </p:cNvSpPr>
          <p:nvPr>
            <p:ph type="body" sz="quarter" idx="10"/>
          </p:nvPr>
        </p:nvSpPr>
        <p:spPr>
          <a:xfrm>
            <a:off x="662577" y="1435496"/>
            <a:ext cx="6173651" cy="3533275"/>
          </a:xfrm>
        </p:spPr>
        <p:txBody>
          <a:bodyPr/>
          <a:lstStyle/>
          <a:p>
            <a:pPr marL="0" indent="0">
              <a:buNone/>
            </a:pPr>
            <a:r>
              <a:rPr lang="en-US" dirty="0"/>
              <a:t>Web development is the work involved in developing a </a:t>
            </a:r>
            <a:r>
              <a:rPr lang="en-US" dirty="0" smtClean="0"/>
              <a:t>Website </a:t>
            </a:r>
            <a:r>
              <a:rPr lang="en-US" dirty="0"/>
              <a:t>for the </a:t>
            </a:r>
            <a:r>
              <a:rPr lang="en-US" dirty="0" smtClean="0"/>
              <a:t>Internet. Web </a:t>
            </a:r>
            <a:r>
              <a:rPr lang="en-US" dirty="0"/>
              <a:t>development can range from developing a simple single static page of plain text to complex web applications, electronic businesses, and social network services. </a:t>
            </a:r>
            <a:endParaRPr lang="en-US" dirty="0" smtClean="0"/>
          </a:p>
          <a:p>
            <a:pPr marL="0" indent="0">
              <a:buNone/>
            </a:pPr>
            <a:endParaRPr lang="en-IN"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5459" b="6103"/>
          <a:stretch>
            <a:fillRect/>
          </a:stretch>
        </p:blipFill>
        <p:spPr>
          <a:xfrm>
            <a:off x="7262948" y="1598402"/>
            <a:ext cx="4081054" cy="4421778"/>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Props1.xml><?xml version="1.0" encoding="utf-8"?>
<ds:datastoreItem xmlns:ds="http://schemas.openxmlformats.org/officeDocument/2006/customXml" ds:itemID="{CE5F0CDA-BD34-485A-92BD-16A779012AE3}">
  <ds:schemaRefs/>
</ds:datastoreItem>
</file>

<file path=customXml/itemProps2.xml><?xml version="1.0" encoding="utf-8"?>
<ds:datastoreItem xmlns:ds="http://schemas.openxmlformats.org/officeDocument/2006/customXml" ds:itemID="{758FDAC0-319D-4A54-8D8E-1D42CB1F8004}">
  <ds:schemaRefs/>
</ds:datastoreItem>
</file>

<file path=customXml/itemProps3.xml><?xml version="1.0" encoding="utf-8"?>
<ds:datastoreItem xmlns:ds="http://schemas.openxmlformats.org/officeDocument/2006/customXml" ds:itemID="{F990F116-B58F-4255-B05B-DA3808E0E5C6}">
  <ds:schemaRefs/>
</ds:datastoreItem>
</file>

<file path=docProps/app.xml><?xml version="1.0" encoding="utf-8"?>
<Properties xmlns="http://schemas.openxmlformats.org/officeDocument/2006/extended-properties" xmlns:vt="http://schemas.openxmlformats.org/officeDocument/2006/docPropsVTypes">
  <Template>WHITE TEMPLATE</Template>
  <TotalTime>0</TotalTime>
  <Words>4126</Words>
  <Application>WPS Presentation</Application>
  <PresentationFormat>Widescreen</PresentationFormat>
  <Paragraphs>114</Paragraphs>
  <Slides>24</Slides>
  <Notes>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Arial</vt:lpstr>
      <vt:lpstr>SimSun</vt:lpstr>
      <vt:lpstr>Wingdings</vt:lpstr>
      <vt:lpstr>Segoe UI</vt:lpstr>
      <vt:lpstr>Segoe UI Semilight</vt:lpstr>
      <vt:lpstr>Consolas</vt:lpstr>
      <vt:lpstr>Segoe UI Light</vt:lpstr>
      <vt:lpstr>Segoe UI Semibold</vt:lpstr>
      <vt:lpstr>Microsoft YaHei</vt:lpstr>
      <vt:lpstr>Arial Unicode MS</vt:lpstr>
      <vt:lpstr>WHITE TEMPLATE</vt:lpstr>
      <vt:lpstr>SOFT BLACK TEMPLATE</vt:lpstr>
      <vt:lpstr>How to be an MLSA and Introduction to Web Development</vt:lpstr>
      <vt:lpstr>	What is Microsoft Learn Student Program?</vt:lpstr>
      <vt:lpstr>			How do I apply for MLSA?</vt:lpstr>
      <vt:lpstr>PowerPoint 演示文稿</vt:lpstr>
      <vt:lpstr>				MILESTONES </vt:lpstr>
      <vt:lpstr>				LEAGUES</vt:lpstr>
      <vt:lpstr>PowerPoint 演示文稿</vt:lpstr>
      <vt:lpstr>			PERKS OF MLSA</vt:lpstr>
      <vt:lpstr>		Introduction to Web Development</vt:lpstr>
      <vt:lpstr>PowerPoint 演示文稿</vt:lpstr>
      <vt:lpstr>PowerPoint 演示文稿</vt:lpstr>
      <vt:lpstr>				HTML</vt:lpstr>
      <vt:lpstr>					CSS </vt:lpstr>
      <vt:lpstr>				JavaScript</vt:lpstr>
      <vt:lpstr>PowerPoint 演示文稿</vt:lpstr>
      <vt:lpstr>		Introduction to Visual Studio Code </vt:lpstr>
      <vt:lpstr>PowerPoint 演示文稿</vt:lpstr>
      <vt:lpstr>			Install Visual Studio Code </vt:lpstr>
      <vt:lpstr>PowerPoint 演示文稿</vt:lpstr>
      <vt:lpstr>			Let’s take a quick tour</vt:lpstr>
      <vt:lpstr>		Build and preview a basic web app </vt:lpstr>
      <vt:lpstr>				Sign Up Form</vt:lpstr>
      <vt:lpstr>Any Questions?</vt:lpstr>
      <vt:lpstr>Thank You for attending the session!</vt:lpstr>
    </vt:vector>
  </TitlesOfParts>
  <LinksUpToDate>false</LinksUpToDate>
  <SharedDoc>false</SharedDoc>
  <HyperlinksChanged>false</HyperlinksChanged>
  <AppVersion>14.0000</AppVersion>
  <Manager>&lt;Comms manager name here&gt;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creator>"Heidi Laverty" &lt;heidi@mindseyepdx.com&gt;</dc:creator>
  <dc:subject>MSP Program</dc:subject>
  <cp:lastModifiedBy>manda</cp:lastModifiedBy>
  <cp:revision>93</cp:revision>
  <dcterms:created xsi:type="dcterms:W3CDTF">2019-03-28T18:40:00Z</dcterms:created>
  <dcterms:modified xsi:type="dcterms:W3CDTF">2025-03-15T16:51:55Z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ICV">
    <vt:lpwstr>82640CF06D9F4909BF72B3320BBD36C8_12</vt:lpwstr>
  </property>
  <property fmtid="{D5CDD505-2E9C-101B-9397-08002B2CF9AE}" pid="21" name="KSOProductBuildVer">
    <vt:lpwstr>1033-12.2.0.20326</vt:lpwstr>
  </property>
</Properties>
</file>